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8"/>
  </p:notesMasterIdLst>
  <p:sldIdLst>
    <p:sldId id="256" r:id="rId2"/>
    <p:sldId id="280" r:id="rId3"/>
    <p:sldId id="260" r:id="rId4"/>
    <p:sldId id="261" r:id="rId5"/>
    <p:sldId id="272" r:id="rId6"/>
    <p:sldId id="262" r:id="rId7"/>
    <p:sldId id="263" r:id="rId8"/>
    <p:sldId id="264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59" r:id="rId17"/>
  </p:sldIdLst>
  <p:sldSz cx="12192000" cy="6858000"/>
  <p:notesSz cx="6858000" cy="9144000"/>
  <p:embeddedFontLst>
    <p:embeddedFont>
      <p:font typeface="Libre Baskerville" panose="02000000000000000000" pitchFamily="2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46EC1-BD82-5EA3-3B85-36F7555C1E6D}" v="23" dt="2025-10-07T09:02:51.174"/>
    <p1510:client id="{37141D8D-0377-3886-29C3-468317671B83}" v="186" dt="2025-10-07T06:56:17.488"/>
    <p1510:client id="{992978BA-B57F-8B36-0754-607167D37D8C}" v="3" dt="2025-10-07T13:50:19.281"/>
    <p1510:client id="{B541E223-B14B-D240-1676-D92AFC36FFDC}" v="2" dt="2025-10-06T09:22:00.759"/>
    <p1510:client id="{CCAD46AD-0835-FB46-C95A-EC8EDF48E351}" v="1" dt="2025-10-07T11:21:17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8" autoAdjust="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2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5198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410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577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5461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701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8668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782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2167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6449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7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294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246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61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031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652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37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3078866" y="4178461"/>
            <a:ext cx="599568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SYSTEM</a:t>
            </a:r>
            <a:endParaRPr lang="en-IN"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F2ADC9-0C76-B74D-1E2F-CFD5EB25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3592"/>
            <a:ext cx="12192000" cy="2210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14D29-B015-A767-E6EC-0E8C2CB79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4568"/>
            <a:ext cx="12192000" cy="5388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3CD67-29F2-ABE1-BADC-B3BC9159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4568"/>
            <a:ext cx="12192000" cy="5388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30DD-0E07-5D77-8D54-1474418F2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C32E-392C-2CC9-7FC2-3D978A23F1E2}"/>
              </a:ext>
            </a:extLst>
          </p:cNvPr>
          <p:cNvSpPr txBox="1"/>
          <p:nvPr/>
        </p:nvSpPr>
        <p:spPr>
          <a:xfrm>
            <a:off x="752353" y="715651"/>
            <a:ext cx="1100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Retrieve the names of all borrowers who do not have any books checked out.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F09A9-7798-237E-9D98-7CAF0BA2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" r="-120"/>
          <a:stretch>
            <a:fillRect/>
          </a:stretch>
        </p:blipFill>
        <p:spPr>
          <a:xfrm>
            <a:off x="752353" y="1448937"/>
            <a:ext cx="8419435" cy="1005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35E44-5155-C8C4-BFB6-A8E32380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5474"/>
            <a:ext cx="4239908" cy="139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36A65-C8BF-FF22-C56C-37494E94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97" y="3489411"/>
            <a:ext cx="3665857" cy="2055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93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11C4-D7D8-D214-13FC-88A4E178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F791D-29C9-7A81-AD7B-13007BFDADFC}"/>
              </a:ext>
            </a:extLst>
          </p:cNvPr>
          <p:cNvSpPr txBox="1"/>
          <p:nvPr/>
        </p:nvSpPr>
        <p:spPr>
          <a:xfrm>
            <a:off x="706056" y="671331"/>
            <a:ext cx="1105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For each book that is loaned out from the "Sharpstown" branch and whose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DueDate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2/3/18, retrieve the book title, the borrower's name, and the borrower's address.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41C4E-D399-F997-7747-7114B7FA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5" r="-99"/>
          <a:stretch>
            <a:fillRect/>
          </a:stretch>
        </p:blipFill>
        <p:spPr>
          <a:xfrm>
            <a:off x="703980" y="1572035"/>
            <a:ext cx="10084593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98F34-700A-4D97-25DB-CE2FE6DD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68" y="4225399"/>
            <a:ext cx="7547797" cy="173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0FC20-47C3-35E7-E4C8-359DF396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092" y="4225399"/>
            <a:ext cx="1748498" cy="1650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36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C8E52-4037-D121-4AFE-8F4EDA39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6D06C-98C6-8365-3D81-68B4903E98CE}"/>
              </a:ext>
            </a:extLst>
          </p:cNvPr>
          <p:cNvSpPr txBox="1"/>
          <p:nvPr/>
        </p:nvSpPr>
        <p:spPr>
          <a:xfrm>
            <a:off x="706056" y="636607"/>
            <a:ext cx="1105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For each library branch, retrieve the branch name and the total number of books loaned out from that branch.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D895-C616-C1CE-D270-4BC072CF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4" r="-107"/>
          <a:stretch>
            <a:fillRect/>
          </a:stretch>
        </p:blipFill>
        <p:spPr>
          <a:xfrm>
            <a:off x="701254" y="1488441"/>
            <a:ext cx="9312359" cy="1729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8D864-CBC2-C8C1-DCCB-745DBCAD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97" y="3858465"/>
            <a:ext cx="5756950" cy="18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5D30C-F541-DB74-DACF-02BD850C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17" y="3775689"/>
            <a:ext cx="3880524" cy="217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45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44453-AA9E-6E8A-E6FB-B7110B7E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54132-0D44-9B35-F681-7EEF6617B663}"/>
              </a:ext>
            </a:extLst>
          </p:cNvPr>
          <p:cNvSpPr txBox="1"/>
          <p:nvPr/>
        </p:nvSpPr>
        <p:spPr>
          <a:xfrm>
            <a:off x="613458" y="717629"/>
            <a:ext cx="1114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Retrieve the names, addresses, and number of books checked out for all borrowers who have more than five books checked out.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08B55-E450-943E-52E3-89EF61E3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1" t="2545" b="-481"/>
          <a:stretch>
            <a:fillRect/>
          </a:stretch>
        </p:blipFill>
        <p:spPr>
          <a:xfrm>
            <a:off x="614315" y="1565995"/>
            <a:ext cx="10094907" cy="207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E4C3A-5881-1646-1103-6BC81FDF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919" y="3987579"/>
            <a:ext cx="7619746" cy="1798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38263-3A43-17D1-56E2-CF32B6FE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605" y="3987579"/>
            <a:ext cx="1284789" cy="20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E061-7B1A-2EC6-5648-5335ED3D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75AF4-488A-66EF-970D-594B966D82F7}"/>
              </a:ext>
            </a:extLst>
          </p:cNvPr>
          <p:cNvSpPr txBox="1"/>
          <p:nvPr/>
        </p:nvSpPr>
        <p:spPr>
          <a:xfrm>
            <a:off x="740781" y="763929"/>
            <a:ext cx="1101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For each book authored by "Stephen King", retrieve the title and the number of copies owned by the library branch whose name is "Central".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5F93C-6DF2-0069-97E2-180C1732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2" r="105" b="10603"/>
          <a:stretch>
            <a:fillRect/>
          </a:stretch>
        </p:blipFill>
        <p:spPr>
          <a:xfrm>
            <a:off x="741423" y="1711430"/>
            <a:ext cx="9482257" cy="236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AE031-B0C5-5BA7-5437-E5859A94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2048"/>
            <a:ext cx="5293075" cy="1432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11F90-3692-4D96-9A7A-80BA18AE9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54" y="4303844"/>
            <a:ext cx="2811804" cy="1904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12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F545-E6BB-DF75-A409-5A4782DA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0C5EB7-AD34-3741-5132-26EECBA06680}"/>
              </a:ext>
            </a:extLst>
          </p:cNvPr>
          <p:cNvSpPr txBox="1"/>
          <p:nvPr/>
        </p:nvSpPr>
        <p:spPr>
          <a:xfrm>
            <a:off x="3793667" y="519446"/>
            <a:ext cx="45934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7200" b="1" dirty="0">
                <a:latin typeface="Times New Roman"/>
                <a:cs typeface="Times New Roman"/>
              </a:rPr>
              <a:t>Conclusion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8A3CF-93BC-0660-2A7C-4C662E1B8ED0}"/>
              </a:ext>
            </a:extLst>
          </p:cNvPr>
          <p:cNvSpPr txBox="1"/>
          <p:nvPr/>
        </p:nvSpPr>
        <p:spPr>
          <a:xfrm>
            <a:off x="822960" y="1521460"/>
            <a:ext cx="10502899" cy="43073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Library Management System makes it easier to manage books, borrowers, and branches in a structured way. </a:t>
            </a:r>
            <a:endParaRPr lang="en-US" sz="2000">
              <a:cs typeface="Times New Roman" panose="020206030504050203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It reduces manual work and improves accuracy in tracking loans, copies, and user details.</a:t>
            </a:r>
            <a:endParaRPr lang="en-US" sz="2000">
              <a:cs typeface="Times New Roman" panose="020206030504050203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By linking books to authors and publishers, the system keeps all records organized and searchable.</a:t>
            </a:r>
            <a:endParaRPr lang="en-US" sz="2000">
              <a:cs typeface="Times New Roman" panose="020206030504050203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Each branch can operate independently while still being part of a connected system.</a:t>
            </a:r>
            <a:endParaRPr lang="en-US" sz="2000">
              <a:cs typeface="Times New Roman" panose="020206030504050203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Borrowers benefit from faster service and better access to books across branches.</a:t>
            </a:r>
            <a:endParaRPr lang="en-US" sz="2000">
              <a:cs typeface="Times New Roman" panose="02020603050405020304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Overall, this project helps libraries run more smoothly and serve readers more effectively.</a:t>
            </a:r>
            <a:endParaRPr lang="en-US" sz="2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7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346200" y="2659559"/>
            <a:ext cx="4140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C3AA8-FF07-7732-9D6A-246CA1A58B7C}"/>
              </a:ext>
            </a:extLst>
          </p:cNvPr>
          <p:cNvSpPr txBox="1"/>
          <p:nvPr/>
        </p:nvSpPr>
        <p:spPr>
          <a:xfrm>
            <a:off x="868101" y="3889094"/>
            <a:ext cx="23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1A095-6CEC-338C-DE93-7A984B0E7E6D}"/>
              </a:ext>
            </a:extLst>
          </p:cNvPr>
          <p:cNvSpPr txBox="1"/>
          <p:nvPr/>
        </p:nvSpPr>
        <p:spPr>
          <a:xfrm>
            <a:off x="995423" y="4433105"/>
            <a:ext cx="473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V. V. Satyanarayana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Guru Pavan Kumar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Uday Kumar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1">
            <a:extLst>
              <a:ext uri="{FF2B5EF4-FFF2-40B4-BE49-F238E27FC236}">
                <a16:creationId xmlns:a16="http://schemas.microsoft.com/office/drawing/2014/main" id="{6F99FC15-62F1-3D97-33E7-D00A099778CB}"/>
              </a:ext>
            </a:extLst>
          </p:cNvPr>
          <p:cNvSpPr txBox="1"/>
          <p:nvPr/>
        </p:nvSpPr>
        <p:spPr>
          <a:xfrm>
            <a:off x="2384385" y="2476982"/>
            <a:ext cx="760628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6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6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6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5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2F158-25F8-C4EC-77DF-E3337ED7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85" y="1639471"/>
            <a:ext cx="7766209" cy="17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B41BA-1201-CB3E-29D4-D79C31C975E6}"/>
              </a:ext>
            </a:extLst>
          </p:cNvPr>
          <p:cNvSpPr txBox="1"/>
          <p:nvPr/>
        </p:nvSpPr>
        <p:spPr>
          <a:xfrm>
            <a:off x="747251" y="1467357"/>
            <a:ext cx="10864781" cy="43073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 the Library Management system each book is linked to its publisher and author, making it easy to track sources.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Library branches manage their own book copies and lending records independently.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Borrowers can borrow books from any branch, and their loan details are recorded.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system keeps track of how many copies of each book are available at each branch.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All data books, authors, publishers, branches, and borrowers is connected and easy to manage.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about building a digital library management system using a relational database.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8955C-17DE-6658-CFB0-F14A81AE056C}"/>
              </a:ext>
            </a:extLst>
          </p:cNvPr>
          <p:cNvSpPr txBox="1"/>
          <p:nvPr/>
        </p:nvSpPr>
        <p:spPr>
          <a:xfrm>
            <a:off x="3518447" y="374992"/>
            <a:ext cx="515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39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0678-7D88-90AE-37E7-AB8D358C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A4D48-312B-44E5-EB2C-31B9364E196D}"/>
              </a:ext>
            </a:extLst>
          </p:cNvPr>
          <p:cNvSpPr txBox="1"/>
          <p:nvPr/>
        </p:nvSpPr>
        <p:spPr>
          <a:xfrm>
            <a:off x="5059680" y="-121920"/>
            <a:ext cx="1662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2C8A1-1121-1B98-14AC-D34C438CE7EF}"/>
              </a:ext>
            </a:extLst>
          </p:cNvPr>
          <p:cNvSpPr txBox="1"/>
          <p:nvPr/>
        </p:nvSpPr>
        <p:spPr>
          <a:xfrm>
            <a:off x="2021840" y="762037"/>
            <a:ext cx="20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C6B47-24B5-AC28-2C02-D8AE97253D29}"/>
              </a:ext>
            </a:extLst>
          </p:cNvPr>
          <p:cNvSpPr txBox="1"/>
          <p:nvPr/>
        </p:nvSpPr>
        <p:spPr>
          <a:xfrm>
            <a:off x="7894321" y="76203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EDD28-A913-6748-4200-5C3168E49DD9}"/>
              </a:ext>
            </a:extLst>
          </p:cNvPr>
          <p:cNvSpPr txBox="1"/>
          <p:nvPr/>
        </p:nvSpPr>
        <p:spPr>
          <a:xfrm>
            <a:off x="2153920" y="2778760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Loans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DD0D2-3BFE-083E-406E-4E78FA83D02C}"/>
              </a:ext>
            </a:extLst>
          </p:cNvPr>
          <p:cNvSpPr txBox="1"/>
          <p:nvPr/>
        </p:nvSpPr>
        <p:spPr>
          <a:xfrm>
            <a:off x="7040880" y="2774851"/>
            <a:ext cx="34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Branches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C7723C-F7F7-3915-39E9-0283ABF6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410112"/>
            <a:ext cx="4680892" cy="97096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9F542-B799-FE20-AA59-2376CD8B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928" y="1409877"/>
            <a:ext cx="5274147" cy="97143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0C710D-7855-AE07-AAE8-60441F81F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10" y="3520487"/>
            <a:ext cx="5289809" cy="95946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4F897B-0617-9FEE-098E-2D09CAE97F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8" y="3494405"/>
            <a:ext cx="51784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0B7CE-E618-5794-1A0F-DB53EDBD4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538B38-6488-581E-2235-7485E656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257" y="2932277"/>
            <a:ext cx="2265009" cy="2265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DF6DA-D590-988E-8312-D37F58A529D6}"/>
              </a:ext>
            </a:extLst>
          </p:cNvPr>
          <p:cNvSpPr txBox="1"/>
          <p:nvPr/>
        </p:nvSpPr>
        <p:spPr>
          <a:xfrm>
            <a:off x="5278056" y="-102631"/>
            <a:ext cx="2352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076EE-FDE1-C4EB-5796-63EFA6FD9F3E}"/>
              </a:ext>
            </a:extLst>
          </p:cNvPr>
          <p:cNvSpPr txBox="1"/>
          <p:nvPr/>
        </p:nvSpPr>
        <p:spPr>
          <a:xfrm>
            <a:off x="1971040" y="868821"/>
            <a:ext cx="281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Authors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40E68-715E-C32F-FF7C-C50820E492EC}"/>
              </a:ext>
            </a:extLst>
          </p:cNvPr>
          <p:cNvSpPr txBox="1"/>
          <p:nvPr/>
        </p:nvSpPr>
        <p:spPr>
          <a:xfrm>
            <a:off x="7703209" y="736741"/>
            <a:ext cx="255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Copies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68C9E-1B60-49B8-00D8-C68256372961}"/>
              </a:ext>
            </a:extLst>
          </p:cNvPr>
          <p:cNvSpPr txBox="1"/>
          <p:nvPr/>
        </p:nvSpPr>
        <p:spPr>
          <a:xfrm>
            <a:off x="3667760" y="3260075"/>
            <a:ext cx="337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Borrowers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2B7015-E3A8-CE2D-CCFA-E483D70C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8" y="1701165"/>
            <a:ext cx="5440116" cy="90701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3E19A8-A5A6-0332-FC23-5B8D7F5D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65" y="1482901"/>
            <a:ext cx="5065419" cy="1333383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999230CC-AF3A-885C-A29A-7D339C07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801" y="4067991"/>
            <a:ext cx="5463540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D6DC2-1FA0-190C-CAC4-B002208F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ED62D-F23F-684B-7376-B9015606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97" y="694355"/>
            <a:ext cx="7534879" cy="544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DA60A-0000-5874-73E6-61D4098D0C0F}"/>
              </a:ext>
            </a:extLst>
          </p:cNvPr>
          <p:cNvSpPr txBox="1"/>
          <p:nvPr/>
        </p:nvSpPr>
        <p:spPr>
          <a:xfrm>
            <a:off x="4267201" y="-81280"/>
            <a:ext cx="458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3493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8D3DA-1A12-C1BC-2634-99E5892F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ED2A-59AE-A033-8587-FCB25B24B983}"/>
              </a:ext>
            </a:extLst>
          </p:cNvPr>
          <p:cNvSpPr txBox="1"/>
          <p:nvPr/>
        </p:nvSpPr>
        <p:spPr>
          <a:xfrm>
            <a:off x="1944547" y="509286"/>
            <a:ext cx="8860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D63C4-34C4-80F7-E6F9-8B15AF42C6A0}"/>
              </a:ext>
            </a:extLst>
          </p:cNvPr>
          <p:cNvSpPr txBox="1"/>
          <p:nvPr/>
        </p:nvSpPr>
        <p:spPr>
          <a:xfrm>
            <a:off x="902825" y="1655180"/>
            <a:ext cx="10535640" cy="43073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Libraries often struggle with managing large volumes of books and borrower records manually.</a:t>
            </a:r>
            <a:endParaRPr lang="en-US" dirty="0">
              <a:cs typeface="Times New Roman" panose="02020603050405020304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Tracking which book belongs to which branch can be confusing without a proper system.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Borrower details and loan history are hard to maintain without a digital solution.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There’s no easy way to know how many copies of a book are available at each branch.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Publishers and authors are not always linked clearly to the books they provide.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Manual systems can lead to errors, delays, and lost information.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well-designed database can solve these issues by making everything organized and searchable.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EBB45-A28C-A64C-A4C7-D8B2FD60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73C78-FC33-1B83-DF3E-76704DFE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50" y="3453054"/>
            <a:ext cx="2795769" cy="2690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F2455-9A21-7B0D-5849-6118975F7DE8}"/>
              </a:ext>
            </a:extLst>
          </p:cNvPr>
          <p:cNvSpPr txBox="1"/>
          <p:nvPr/>
        </p:nvSpPr>
        <p:spPr>
          <a:xfrm>
            <a:off x="833377" y="671331"/>
            <a:ext cx="10926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How many copies of the book titled "The Lost Tribe" are owned by the library branch whose name is "Sharpstown"?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76F4A-DC62-6B72-9F3B-266939D5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7" t="-3145" r="101" b="-1269"/>
          <a:stretch>
            <a:fillRect/>
          </a:stretch>
        </p:blipFill>
        <p:spPr>
          <a:xfrm>
            <a:off x="829491" y="1671352"/>
            <a:ext cx="9150971" cy="169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F0C8E-B8CA-B04D-51FB-C4E00967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848077"/>
            <a:ext cx="4771043" cy="14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45E2-C579-CE3C-C216-A3032946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73DD9-11E3-F731-080A-21B4FFED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33" y="3768014"/>
            <a:ext cx="3720786" cy="2085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4383FE-BF48-AD58-5143-F56052F26B8E}"/>
              </a:ext>
            </a:extLst>
          </p:cNvPr>
          <p:cNvSpPr txBox="1"/>
          <p:nvPr/>
        </p:nvSpPr>
        <p:spPr>
          <a:xfrm>
            <a:off x="601884" y="729205"/>
            <a:ext cx="1115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How many copies of the book titled "The Lost Tribe" are owned by each library branch?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D87E-22E8-70A3-862D-DCD78B67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5" r="104"/>
          <a:stretch>
            <a:fillRect/>
          </a:stretch>
        </p:blipFill>
        <p:spPr>
          <a:xfrm>
            <a:off x="690579" y="1495214"/>
            <a:ext cx="9540789" cy="1676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4CD21-8F44-E8F7-DCCA-F8BE83FE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94" y="3768014"/>
            <a:ext cx="5841168" cy="18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526</TotalTime>
  <Words>522</Words>
  <Application>Microsoft Office PowerPoint</Application>
  <PresentationFormat>Widescreen</PresentationFormat>
  <Paragraphs>49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Libre Baskerville</vt:lpstr>
      <vt:lpstr>Arial</vt:lpstr>
      <vt:lpstr>Times New Roman</vt:lpstr>
      <vt:lpstr>Calibri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Guru Pavan</cp:lastModifiedBy>
  <cp:revision>113</cp:revision>
  <dcterms:created xsi:type="dcterms:W3CDTF">2021-02-16T05:19:01Z</dcterms:created>
  <dcterms:modified xsi:type="dcterms:W3CDTF">2025-10-17T06:57:09Z</dcterms:modified>
</cp:coreProperties>
</file>